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EB Garamond SemiBold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SemiBold-regular.fntdata"/><Relationship Id="rId11" Type="http://schemas.openxmlformats.org/officeDocument/2006/relationships/slide" Target="slides/slide6.xml"/><Relationship Id="rId22" Type="http://schemas.openxmlformats.org/officeDocument/2006/relationships/font" Target="fonts/EBGaramondSemiBold-italic.fntdata"/><Relationship Id="rId10" Type="http://schemas.openxmlformats.org/officeDocument/2006/relationships/slide" Target="slides/slide5.xml"/><Relationship Id="rId21" Type="http://schemas.openxmlformats.org/officeDocument/2006/relationships/font" Target="fonts/EBGaramondSemi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EBGaramond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511c33849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511c33849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e511c3384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e511c3384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511c33849_5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511c33849_5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e511c3384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e511c3384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511c33849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511c33849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511c3384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511c3384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511c33849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511c33849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e511c33849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e511c33849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e511c3384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e511c3384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226175" y="132425"/>
            <a:ext cx="8184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undp.org/sustainable-development-goals/no-poverty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0" y="614675"/>
            <a:ext cx="8520600" cy="55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80">
                <a:solidFill>
                  <a:srgbClr val="EFEF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United Nations Financial Aid</a:t>
            </a:r>
            <a:endParaRPr sz="2180">
              <a:solidFill>
                <a:srgbClr val="EFEF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297950" y="3652300"/>
            <a:ext cx="3764700" cy="14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EFEF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Dimitris Bakogiannis</a:t>
            </a:r>
            <a:endParaRPr sz="2300">
              <a:solidFill>
                <a:srgbClr val="EFEF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EFEF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Nasos Karathanasopoulos</a:t>
            </a:r>
            <a:endParaRPr sz="2300">
              <a:solidFill>
                <a:srgbClr val="EFEF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EFEF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Vasileios Giannoulas</a:t>
            </a:r>
            <a:endParaRPr sz="2300">
              <a:solidFill>
                <a:srgbClr val="EFEF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14225" y="3652300"/>
            <a:ext cx="36627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EFEFEF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Clustering of Countries based on socio-economic factors</a:t>
            </a:r>
            <a:endParaRPr sz="2300">
              <a:solidFill>
                <a:srgbClr val="EFEFEF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238" y="0"/>
            <a:ext cx="6817526" cy="3827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>
            <p:ph idx="4294967295" type="subTitle"/>
          </p:nvPr>
        </p:nvSpPr>
        <p:spPr>
          <a:xfrm>
            <a:off x="1744125" y="4009550"/>
            <a:ext cx="6236700" cy="882600"/>
          </a:xfrm>
          <a:prstGeom prst="rect">
            <a:avLst/>
          </a:prstGeom>
          <a:effectLst>
            <a:outerShdw blurRad="1000125" rotWithShape="0" algn="bl" dir="4800000" dist="19050">
              <a:srgbClr val="000000">
                <a:alpha val="8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282">
                <a:latin typeface="EB Garamond SemiBold"/>
                <a:ea typeface="EB Garamond SemiBold"/>
                <a:cs typeface="EB Garamond SemiBold"/>
                <a:sym typeface="EB Garamond SemiBold"/>
              </a:rPr>
              <a:t>Thank you for your time</a:t>
            </a:r>
            <a:endParaRPr sz="2282"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rPr lang="en" sz="2282">
                <a:latin typeface="EB Garamond SemiBold"/>
                <a:ea typeface="EB Garamond SemiBold"/>
                <a:cs typeface="EB Garamond SemiBold"/>
                <a:sym typeface="EB Garamond SemiBold"/>
              </a:rPr>
              <a:t>Any questions?</a:t>
            </a:r>
            <a:endParaRPr sz="2282"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226175" y="132425"/>
            <a:ext cx="8917800" cy="43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Who we are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are a non-profit organisation called DNV dedicated to support people and communities around the world to </a:t>
            </a:r>
            <a:r>
              <a:rPr b="1" i="1"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fight poverty</a:t>
            </a: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collaboration with the </a:t>
            </a:r>
            <a:r>
              <a:rPr b="1"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United Nations</a:t>
            </a: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the </a:t>
            </a:r>
            <a:r>
              <a:rPr b="1"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Sustainable Development Goals Programme</a:t>
            </a:r>
            <a:r>
              <a:rPr lang="en" sz="10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other international organizations.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Description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Our project focuses on: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925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0"/>
              <a:buFont typeface="Roboto"/>
              <a:buAutoNum type="arabicPeriod"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Categorise countries based on socio-economic criteria that sums up to the development level of each country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8925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0"/>
              <a:buFont typeface="Roboto"/>
              <a:buAutoNum type="arabicPeriod"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Determine a strategy for countries in urgent need of United Nations financial aid 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dataset includes a comprehensive coverage of 167 countries. 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features that we used for our project are:  Child mortality, Country’s imports and exports, Health care index, 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National  income,  Inflation, Life expectancy, Total fertility rate and the GDPP.</a:t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5425" y="4158725"/>
            <a:ext cx="1388550" cy="93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74" y="4327950"/>
            <a:ext cx="77447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210750" y="0"/>
            <a:ext cx="8616600" cy="49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Business Need(What is the problem?)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Sustainable Development Goals: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Goal 1: No Poverty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 of 2015, about 736 million people live on less than US$1.90 a day 🚩⚠️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10% of the world’s population live in the extreme poverty🚩⚠️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1.3 Billion people live in multidimensional poverty🚩⚠️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50% living in poverty under 18%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SDG Targets By 2030: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Reduce by 50% poverty in all dimensions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 measure to build resilience for vulnerables societies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Ensure adequate resources for vulnerables societies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Source:</a:t>
            </a:r>
            <a:r>
              <a:rPr b="1"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https://www.undp.org/sustainable-development-goals/no-poverty</a:t>
            </a:r>
            <a:r>
              <a:rPr b="1"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125" y="0"/>
            <a:ext cx="3070875" cy="17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5" y="600164"/>
            <a:ext cx="4417501" cy="288276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2900" y="600175"/>
            <a:ext cx="4149767" cy="2882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7" name="Google Shape;77;p16"/>
          <p:cNvSpPr txBox="1"/>
          <p:nvPr/>
        </p:nvSpPr>
        <p:spPr>
          <a:xfrm>
            <a:off x="77225" y="3482925"/>
            <a:ext cx="41085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Health Conditions: African Countries lead the way for all the wrong reasons: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Child Mortality, Life Expectancy, GDP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	Total Fertilization, Inflation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Nigeria 104% Inflation Rate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6"/>
          <p:cNvSpPr/>
          <p:nvPr/>
        </p:nvSpPr>
        <p:spPr>
          <a:xfrm rot="10800000">
            <a:off x="222601" y="4024301"/>
            <a:ext cx="107100" cy="151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79" name="Google Shape;79;p16"/>
          <p:cNvSpPr/>
          <p:nvPr/>
        </p:nvSpPr>
        <p:spPr>
          <a:xfrm>
            <a:off x="179850" y="4449850"/>
            <a:ext cx="192600" cy="1974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sp>
        <p:nvSpPr>
          <p:cNvPr id="80" name="Google Shape;80;p16"/>
          <p:cNvSpPr txBox="1"/>
          <p:nvPr/>
        </p:nvSpPr>
        <p:spPr>
          <a:xfrm>
            <a:off x="4602900" y="3482925"/>
            <a:ext cx="4417500" cy="13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While more advanced economies: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United States have the highest spending in health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Qatar,Lux have the highest net income/person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4506900" y="3769450"/>
            <a:ext cx="130200" cy="222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FF00"/>
              </a:highlight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4506900" y="4024300"/>
            <a:ext cx="130200" cy="222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FF00"/>
              </a:highlight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211050" y="4201825"/>
            <a:ext cx="130200" cy="2220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FF00"/>
              </a:highlight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0" y="17400"/>
            <a:ext cx="895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Exploratory Data Analysis</a:t>
            </a:r>
            <a:endParaRPr b="1" sz="2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8275" y="115850"/>
            <a:ext cx="8955000" cy="49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When it comes to trading factor?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1763" y="831300"/>
            <a:ext cx="3076575" cy="2800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338" y="2000100"/>
            <a:ext cx="3095625" cy="28003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2" name="Google Shape;92;p17"/>
          <p:cNvSpPr txBox="1"/>
          <p:nvPr/>
        </p:nvSpPr>
        <p:spPr>
          <a:xfrm>
            <a:off x="511075" y="831300"/>
            <a:ext cx="3243600" cy="107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Singapore, Luxembourg,Malta are in the top of 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exports and imports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while also their citizens are the 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highest paid!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5413025" y="3820650"/>
            <a:ext cx="3243600" cy="979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Myanmar, Nepal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are in the bottom of 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exports and imports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while also their citizens are again in the 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low</a:t>
            </a:r>
            <a:r>
              <a:rPr b="1" i="1" lang="en">
                <a:latin typeface="Roboto"/>
                <a:ea typeface="Roboto"/>
                <a:cs typeface="Roboto"/>
                <a:sym typeface="Roboto"/>
              </a:rPr>
              <a:t>est paid!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875" y="933775"/>
            <a:ext cx="4282124" cy="28777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6600" y="933775"/>
            <a:ext cx="4290374" cy="287781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0" name="Google Shape;100;p18"/>
          <p:cNvSpPr txBox="1"/>
          <p:nvPr>
            <p:ph type="title"/>
          </p:nvPr>
        </p:nvSpPr>
        <p:spPr>
          <a:xfrm>
            <a:off x="187825" y="69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Roboto"/>
                <a:ea typeface="Roboto"/>
                <a:cs typeface="Roboto"/>
                <a:sym typeface="Roboto"/>
              </a:rPr>
              <a:t>Tuning of Clustering Models (K-Means and </a:t>
            </a:r>
            <a:r>
              <a:rPr lang="en" sz="2220">
                <a:latin typeface="Roboto"/>
                <a:ea typeface="Roboto"/>
                <a:cs typeface="Roboto"/>
                <a:sym typeface="Roboto"/>
              </a:rPr>
              <a:t>Hierarchical</a:t>
            </a:r>
            <a:r>
              <a:rPr lang="en" sz="2220">
                <a:latin typeface="Roboto"/>
                <a:ea typeface="Roboto"/>
                <a:cs typeface="Roboto"/>
                <a:sym typeface="Roboto"/>
              </a:rPr>
              <a:t>)</a:t>
            </a:r>
            <a:endParaRPr sz="222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276625" y="3811575"/>
            <a:ext cx="8690400" cy="11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Conclusions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❖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Potential best clusters are two or three.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❖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Let’s try both of them!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198750" y="146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220">
                <a:latin typeface="Roboto"/>
                <a:ea typeface="Roboto"/>
                <a:cs typeface="Roboto"/>
                <a:sym typeface="Roboto"/>
              </a:rPr>
              <a:t>Best Model : </a:t>
            </a:r>
            <a:r>
              <a:rPr lang="en" sz="2120">
                <a:latin typeface="Roboto"/>
                <a:ea typeface="Roboto"/>
                <a:cs typeface="Roboto"/>
                <a:sym typeface="Roboto"/>
              </a:rPr>
              <a:t>Hierarchical</a:t>
            </a:r>
            <a:r>
              <a:rPr lang="en" sz="2220">
                <a:latin typeface="Roboto"/>
                <a:ea typeface="Roboto"/>
                <a:cs typeface="Roboto"/>
                <a:sym typeface="Roboto"/>
              </a:rPr>
              <a:t> model with 3 clusters</a:t>
            </a:r>
            <a:endParaRPr sz="222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300" y="974750"/>
            <a:ext cx="4236225" cy="241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750" y="974750"/>
            <a:ext cx="4332425" cy="2416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9" name="Google Shape;109;p19"/>
          <p:cNvSpPr txBox="1"/>
          <p:nvPr/>
        </p:nvSpPr>
        <p:spPr>
          <a:xfrm>
            <a:off x="405675" y="3758125"/>
            <a:ext cx="80598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model with 3 clusters managed to separate more clear the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countries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into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three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groups: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Developed countries.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Developing countries.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AutoNum type="arabicPeriod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Under-developed countries.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166700" y="85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>
                <a:latin typeface="Roboto"/>
                <a:ea typeface="Roboto"/>
                <a:cs typeface="Roboto"/>
                <a:sym typeface="Roboto"/>
              </a:rPr>
              <a:t>Outcome and Interpr</a:t>
            </a:r>
            <a:r>
              <a:rPr lang="en" sz="2220"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2320">
                <a:latin typeface="Roboto"/>
                <a:ea typeface="Roboto"/>
                <a:cs typeface="Roboto"/>
                <a:sym typeface="Roboto"/>
              </a:rPr>
              <a:t>tation of Clustering</a:t>
            </a:r>
            <a:endParaRPr sz="232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306163" y="1140425"/>
            <a:ext cx="40872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latin typeface="Roboto"/>
                <a:ea typeface="Roboto"/>
                <a:cs typeface="Roboto"/>
                <a:sym typeface="Roboto"/>
              </a:rPr>
              <a:t>Rate </a:t>
            </a:r>
            <a:r>
              <a:rPr b="1" i="1" lang="en" u="sng">
                <a:latin typeface="Roboto"/>
                <a:ea typeface="Roboto"/>
                <a:cs typeface="Roboto"/>
                <a:sym typeface="Roboto"/>
              </a:rPr>
              <a:t>of Development based on our Model </a:t>
            </a:r>
            <a:endParaRPr b="1" i="1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25" y="1827825"/>
            <a:ext cx="4231451" cy="2917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550" y="1827825"/>
            <a:ext cx="4231450" cy="2917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8" name="Google Shape;118;p20"/>
          <p:cNvSpPr txBox="1"/>
          <p:nvPr/>
        </p:nvSpPr>
        <p:spPr>
          <a:xfrm>
            <a:off x="4644200" y="1094500"/>
            <a:ext cx="43008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>
                <a:latin typeface="Roboto"/>
                <a:ea typeface="Roboto"/>
                <a:cs typeface="Roboto"/>
                <a:sym typeface="Roboto"/>
              </a:rPr>
              <a:t>Rate of Development based on Wikipedia (2022) </a:t>
            </a:r>
            <a:endParaRPr b="1" i="1" u="sng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/>
        </p:nvSpPr>
        <p:spPr>
          <a:xfrm>
            <a:off x="226175" y="132425"/>
            <a:ext cx="8184300" cy="24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444654"/>
                </a:solidFill>
                <a:latin typeface="Roboto"/>
                <a:ea typeface="Roboto"/>
                <a:cs typeface="Roboto"/>
                <a:sym typeface="Roboto"/>
              </a:rPr>
              <a:t>Conclusions</a:t>
            </a:r>
            <a:endParaRPr sz="1050">
              <a:solidFill>
                <a:srgbClr val="44465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44654"/>
                </a:solidFill>
                <a:latin typeface="Roboto"/>
                <a:ea typeface="Roboto"/>
                <a:cs typeface="Roboto"/>
                <a:sym typeface="Roboto"/>
              </a:rPr>
              <a:t>We have observed, through our research/study, that the countries in greatest need of financial support are located in Sub-Saharan Africa as indicated clearly.</a:t>
            </a:r>
            <a:endParaRPr sz="1150">
              <a:solidFill>
                <a:srgbClr val="44465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444654"/>
                </a:solidFill>
                <a:latin typeface="Roboto"/>
                <a:ea typeface="Roboto"/>
                <a:cs typeface="Roboto"/>
                <a:sym typeface="Roboto"/>
              </a:rPr>
              <a:t>Also Syria, Venezuela, Yemen, Pakistan and Afghanistan, Myanmar and Laos are countries outside Africa that need our financial Aid.</a:t>
            </a:r>
            <a:endParaRPr sz="1050">
              <a:solidFill>
                <a:srgbClr val="44465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44465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44465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25" y="2288550"/>
            <a:ext cx="4772749" cy="267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